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443" r:id="rId6"/>
    <p:sldId id="444" r:id="rId7"/>
    <p:sldId id="445" r:id="rId8"/>
    <p:sldId id="446" r:id="rId9"/>
  </p:sldIdLst>
  <p:sldSz cx="9144000" cy="5143500" type="screen16x9"/>
  <p:notesSz cx="6858000" cy="9144000"/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58">
          <p15:clr>
            <a:srgbClr val="A4A3A4"/>
          </p15:clr>
        </p15:guide>
        <p15:guide id="3" orient="horz" pos="645">
          <p15:clr>
            <a:srgbClr val="A4A3A4"/>
          </p15:clr>
        </p15:guide>
        <p15:guide id="4" pos="2880">
          <p15:clr>
            <a:srgbClr val="A4A3A4"/>
          </p15:clr>
        </p15:guide>
        <p15:guide id="5" pos="408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fficeUSER" initials="A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228"/>
    <a:srgbClr val="5BB94F"/>
    <a:srgbClr val="FFFFFF"/>
    <a:srgbClr val="00A6C9"/>
    <a:srgbClr val="009A46"/>
    <a:srgbClr val="11B9A9"/>
    <a:srgbClr val="0FBB75"/>
    <a:srgbClr val="E30613"/>
    <a:srgbClr val="DE7ABA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85185" autoAdjust="0"/>
  </p:normalViewPr>
  <p:slideViewPr>
    <p:cSldViewPr showGuides="1">
      <p:cViewPr>
        <p:scale>
          <a:sx n="150" d="100"/>
          <a:sy n="150" d="100"/>
        </p:scale>
        <p:origin x="-612" y="-108"/>
      </p:cViewPr>
      <p:guideLst>
        <p:guide orient="horz" pos="1620"/>
        <p:guide orient="horz" pos="2958"/>
        <p:guide orient="horz" pos="645"/>
        <p:guide pos="2880"/>
        <p:guide pos="408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04.10.2016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D4186-B7A2-4B26-A160-2661164B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973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04.10.2016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DBF57-C62A-424B-B58C-7887CF9242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058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0"/>
          <a:stretch/>
        </p:blipFill>
        <p:spPr>
          <a:xfrm>
            <a:off x="5511331" y="467591"/>
            <a:ext cx="3632669" cy="467590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 flipV="1">
            <a:off x="7221131" y="6895"/>
            <a:ext cx="1897603" cy="98736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5246603" y="349033"/>
            <a:ext cx="2273372" cy="118288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97339" y="2323140"/>
            <a:ext cx="5494841" cy="78867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>
                <a:solidFill>
                  <a:srgbClr val="ED2228"/>
                </a:solidFill>
              </a:defRPr>
            </a:lvl1pPr>
          </a:lstStyle>
          <a:p>
            <a:r>
              <a:rPr lang="ru-RU" dirty="0"/>
              <a:t>НАЗВАНИЕ ПРЕЗЕНТАЦИИ.</a:t>
            </a:r>
            <a:br>
              <a:rPr lang="ru-RU" dirty="0"/>
            </a:br>
            <a:r>
              <a:rPr lang="ru-RU" dirty="0"/>
              <a:t>ПРЕЗЕНТАЦИЯ. Все буквы заглавные.</a:t>
            </a:r>
            <a:br>
              <a:rPr lang="ru-RU" dirty="0"/>
            </a:br>
            <a:r>
              <a:rPr lang="ru-RU" dirty="0"/>
              <a:t>«</a:t>
            </a:r>
            <a:r>
              <a:rPr lang="en-US" dirty="0"/>
              <a:t>Calibri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25)»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19572" y="4295674"/>
            <a:ext cx="2988332" cy="2331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000" b="0" baseline="0">
                <a:solidFill>
                  <a:srgbClr val="595959"/>
                </a:solidFill>
                <a:latin typeface="+mj-lt"/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ФИО, </a:t>
            </a:r>
            <a:r>
              <a:rPr lang="en-US" dirty="0"/>
              <a:t>Calibri </a:t>
            </a:r>
            <a:r>
              <a:rPr lang="ru-RU" dirty="0"/>
              <a:t>,</a:t>
            </a:r>
            <a:r>
              <a:rPr lang="en-US" dirty="0"/>
              <a:t> 1</a:t>
            </a:r>
            <a:r>
              <a:rPr lang="ru-RU" dirty="0"/>
              <a:t>0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719572" y="4535704"/>
            <a:ext cx="2988332" cy="233172"/>
          </a:xfrm>
          <a:prstGeom prst="rect">
            <a:avLst/>
          </a:prstGeom>
        </p:spPr>
        <p:txBody>
          <a:bodyPr lIns="0" tIns="0" rIns="0" bIns="0" anchor="ctr"/>
          <a:lstStyle>
            <a:lvl1pPr marL="0" indent="88900" algn="l" defTabSz="779252" rtl="0" eaLnBrk="1" latinLnBrk="0" hangingPunct="1">
              <a:buNone/>
              <a:defRPr lang="ru-RU" sz="1000" kern="1200" smtClean="0">
                <a:solidFill>
                  <a:srgbClr val="595959"/>
                </a:solidFill>
                <a:latin typeface="+mj-lt"/>
                <a:ea typeface="+mn-ea"/>
                <a:cs typeface="+mn-cs"/>
              </a:defRPr>
            </a:lvl1pPr>
            <a:lvl2pPr marL="0" algn="l" defTabSz="779252" rtl="0" eaLnBrk="1" latinLnBrk="0" hangingPunct="1">
              <a:def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779252" rtl="0" eaLnBrk="1" latinLnBrk="0" hangingPunct="1">
              <a:def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779252" rtl="0" eaLnBrk="1" latinLnBrk="0" hangingPunct="1">
              <a:def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779252" rtl="0" eaLnBrk="1" latinLnBrk="0" hangingPunct="1">
              <a:def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ru-RU" dirty="0"/>
              <a:t>Должность, </a:t>
            </a:r>
            <a:r>
              <a:rPr lang="en-US" dirty="0"/>
              <a:t>Calibri </a:t>
            </a:r>
            <a:r>
              <a:rPr lang="ru-RU" dirty="0"/>
              <a:t>,</a:t>
            </a:r>
            <a:r>
              <a:rPr lang="en-US" dirty="0"/>
              <a:t> 1</a:t>
            </a:r>
            <a:r>
              <a:rPr lang="ru-RU" dirty="0"/>
              <a:t>0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44E4-5E8A-4F97-8707-05640C78D15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Дата 4"/>
          <p:cNvSpPr txBox="1">
            <a:spLocks/>
          </p:cNvSpPr>
          <p:nvPr userDrawn="1"/>
        </p:nvSpPr>
        <p:spPr>
          <a:xfrm>
            <a:off x="4229021" y="4514971"/>
            <a:ext cx="2057400" cy="2746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>
              <a:spcAft>
                <a:spcPts val="511"/>
              </a:spcAft>
              <a:buClr>
                <a:schemeClr val="bg2"/>
              </a:buClr>
              <a:buSzPct val="130000"/>
              <a:buFont typeface="Arial" pitchFamily="34" charset="0"/>
              <a:buNone/>
              <a:defRPr sz="1000" b="0" baseline="0">
                <a:solidFill>
                  <a:srgbClr val="595959"/>
                </a:solidFill>
              </a:defRPr>
            </a:lvl1pPr>
          </a:lstStyle>
          <a:p>
            <a:pPr lvl="0"/>
            <a:fld id="{BC26DF91-1F0F-4A87-81E5-AAACC23F2984}" type="datetimeFigureOut">
              <a:rPr lang="ru-RU" smtClean="0">
                <a:latin typeface="+mj-lt"/>
              </a:rPr>
              <a:pPr lvl="0"/>
              <a:t>08.04.2021</a:t>
            </a:fld>
            <a:endParaRPr lang="ru-RU" dirty="0"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" y="13365"/>
            <a:ext cx="3107254" cy="2126337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0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0"/>
          <a:stretch/>
        </p:blipFill>
        <p:spPr>
          <a:xfrm>
            <a:off x="5976935" y="466962"/>
            <a:ext cx="3168342" cy="4680194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 userDrawn="1"/>
        </p:nvCxnSpPr>
        <p:spPr>
          <a:xfrm flipV="1">
            <a:off x="7221131" y="6895"/>
            <a:ext cx="1897603" cy="98736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 userDrawn="1"/>
        </p:nvCxnSpPr>
        <p:spPr>
          <a:xfrm flipV="1">
            <a:off x="5246603" y="349033"/>
            <a:ext cx="2273372" cy="118288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647564" y="1105275"/>
            <a:ext cx="6707652" cy="644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ru-RU" sz="3600" dirty="0">
                <a:solidFill>
                  <a:srgbClr val="ED2228"/>
                </a:solidFill>
                <a:latin typeface="Calibri" panose="020F0502020204030204" pitchFamily="34" charset="0"/>
              </a:defRPr>
            </a:lvl1pPr>
          </a:lstStyle>
          <a:p>
            <a:pPr marL="0" lvl="0"/>
            <a:r>
              <a:rPr lang="ru-RU" dirty="0"/>
              <a:t>СОДЕРЖАНИЕ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809" y="231490"/>
            <a:ext cx="707590" cy="49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6041486" y="4094429"/>
            <a:ext cx="2032321" cy="1057457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 userDrawn="1"/>
        </p:nvGrpSpPr>
        <p:grpSpPr>
          <a:xfrm>
            <a:off x="-6236" y="273792"/>
            <a:ext cx="4146188" cy="4878094"/>
            <a:chOff x="-6236" y="843558"/>
            <a:chExt cx="3661909" cy="4308328"/>
          </a:xfrm>
        </p:grpSpPr>
        <p:sp>
          <p:nvSpPr>
            <p:cNvPr id="13" name="Блок-схема: данные 1"/>
            <p:cNvSpPr/>
            <p:nvPr/>
          </p:nvSpPr>
          <p:spPr>
            <a:xfrm rot="16200000" flipH="1">
              <a:off x="-166523" y="2194533"/>
              <a:ext cx="3117640" cy="2797066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106"/>
                <a:gd name="connsiteY0" fmla="*/ 18551 h 18551"/>
                <a:gd name="connsiteX1" fmla="*/ 5513 w 12106"/>
                <a:gd name="connsiteY1" fmla="*/ 152 h 18551"/>
                <a:gd name="connsiteX2" fmla="*/ 12106 w 12106"/>
                <a:gd name="connsiteY2" fmla="*/ 0 h 18551"/>
                <a:gd name="connsiteX3" fmla="*/ 6515 w 12106"/>
                <a:gd name="connsiteY3" fmla="*/ 18551 h 18551"/>
                <a:gd name="connsiteX4" fmla="*/ 0 w 12106"/>
                <a:gd name="connsiteY4" fmla="*/ 18551 h 18551"/>
                <a:gd name="connsiteX0" fmla="*/ 0 w 12106"/>
                <a:gd name="connsiteY0" fmla="*/ 18596 h 18596"/>
                <a:gd name="connsiteX1" fmla="*/ 5628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628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A2626"/>
                </a:gs>
                <a:gs pos="100000">
                  <a:srgbClr val="E70707"/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14" name="Блок-схема: данные 1"/>
            <p:cNvSpPr/>
            <p:nvPr/>
          </p:nvSpPr>
          <p:spPr>
            <a:xfrm rot="16200000" flipH="1">
              <a:off x="510171" y="1728975"/>
              <a:ext cx="2672356" cy="2397569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106"/>
                <a:gd name="connsiteY0" fmla="*/ 18551 h 18551"/>
                <a:gd name="connsiteX1" fmla="*/ 5513 w 12106"/>
                <a:gd name="connsiteY1" fmla="*/ 152 h 18551"/>
                <a:gd name="connsiteX2" fmla="*/ 12106 w 12106"/>
                <a:gd name="connsiteY2" fmla="*/ 0 h 18551"/>
                <a:gd name="connsiteX3" fmla="*/ 6515 w 12106"/>
                <a:gd name="connsiteY3" fmla="*/ 18551 h 18551"/>
                <a:gd name="connsiteX4" fmla="*/ 0 w 12106"/>
                <a:gd name="connsiteY4" fmla="*/ 18551 h 18551"/>
                <a:gd name="connsiteX0" fmla="*/ 0 w 12106"/>
                <a:gd name="connsiteY0" fmla="*/ 18596 h 18596"/>
                <a:gd name="connsiteX1" fmla="*/ 5628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628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A2626"/>
                </a:gs>
                <a:gs pos="100000">
                  <a:srgbClr val="E70707"/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15" name="Блок-схема: данные 1"/>
            <p:cNvSpPr/>
            <p:nvPr/>
          </p:nvSpPr>
          <p:spPr>
            <a:xfrm rot="16200000" flipH="1">
              <a:off x="2347128" y="3500479"/>
              <a:ext cx="556834" cy="49957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590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92D050">
                    <a:alpha val="73000"/>
                  </a:srgbClr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16" name="Блок-схема: данные 1"/>
            <p:cNvSpPr/>
            <p:nvPr/>
          </p:nvSpPr>
          <p:spPr>
            <a:xfrm rot="16200000" flipH="1">
              <a:off x="1736827" y="4155061"/>
              <a:ext cx="495778" cy="442055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210"/>
                <a:gd name="connsiteY0" fmla="*/ 18640 h 18640"/>
                <a:gd name="connsiteX1" fmla="*/ 5590 w 12210"/>
                <a:gd name="connsiteY1" fmla="*/ 44 h 18640"/>
                <a:gd name="connsiteX2" fmla="*/ 12210 w 12210"/>
                <a:gd name="connsiteY2" fmla="*/ 0 h 18640"/>
                <a:gd name="connsiteX3" fmla="*/ 6515 w 12210"/>
                <a:gd name="connsiteY3" fmla="*/ 18640 h 18640"/>
                <a:gd name="connsiteX4" fmla="*/ 0 w 12210"/>
                <a:gd name="connsiteY4" fmla="*/ 18640 h 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0" h="18640">
                  <a:moveTo>
                    <a:pt x="0" y="18640"/>
                  </a:moveTo>
                  <a:lnTo>
                    <a:pt x="5590" y="44"/>
                  </a:lnTo>
                  <a:lnTo>
                    <a:pt x="12210" y="0"/>
                  </a:lnTo>
                  <a:lnTo>
                    <a:pt x="6515" y="18640"/>
                  </a:lnTo>
                  <a:lnTo>
                    <a:pt x="0" y="18640"/>
                  </a:lnTo>
                  <a:close/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7030A0">
                    <a:alpha val="58000"/>
                  </a:srgbClr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17" name="Блок-схема: данные 1"/>
            <p:cNvSpPr/>
            <p:nvPr/>
          </p:nvSpPr>
          <p:spPr>
            <a:xfrm rot="16200000" flipH="1">
              <a:off x="254300" y="3042582"/>
              <a:ext cx="452534" cy="406002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590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92D050">
                    <a:alpha val="73000"/>
                  </a:srgbClr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sp>
          <p:nvSpPr>
            <p:cNvPr id="18" name="Блок-схема: данные 1"/>
            <p:cNvSpPr/>
            <p:nvPr/>
          </p:nvSpPr>
          <p:spPr>
            <a:xfrm rot="16200000" flipH="1">
              <a:off x="776230" y="4260233"/>
              <a:ext cx="928899" cy="83338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106"/>
                <a:gd name="connsiteY0" fmla="*/ 18551 h 18551"/>
                <a:gd name="connsiteX1" fmla="*/ 5513 w 12106"/>
                <a:gd name="connsiteY1" fmla="*/ 152 h 18551"/>
                <a:gd name="connsiteX2" fmla="*/ 12106 w 12106"/>
                <a:gd name="connsiteY2" fmla="*/ 0 h 18551"/>
                <a:gd name="connsiteX3" fmla="*/ 6515 w 12106"/>
                <a:gd name="connsiteY3" fmla="*/ 18551 h 18551"/>
                <a:gd name="connsiteX4" fmla="*/ 0 w 12106"/>
                <a:gd name="connsiteY4" fmla="*/ 18551 h 18551"/>
                <a:gd name="connsiteX0" fmla="*/ 0 w 12106"/>
                <a:gd name="connsiteY0" fmla="*/ 18596 h 18596"/>
                <a:gd name="connsiteX1" fmla="*/ 5628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628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A2626"/>
                </a:gs>
                <a:gs pos="100000">
                  <a:srgbClr val="E70707"/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979712" y="843558"/>
              <a:ext cx="1675961" cy="872036"/>
            </a:xfrm>
            <a:prstGeom prst="line">
              <a:avLst/>
            </a:prstGeom>
            <a:ln w="12700">
              <a:solidFill>
                <a:srgbClr val="E70707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4988" y="1036038"/>
              <a:ext cx="2429486" cy="1264110"/>
            </a:xfrm>
            <a:prstGeom prst="line">
              <a:avLst/>
            </a:prstGeom>
            <a:ln w="12700">
              <a:solidFill>
                <a:srgbClr val="E70707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Блок-схема: данные 1"/>
            <p:cNvSpPr/>
            <p:nvPr/>
          </p:nvSpPr>
          <p:spPr>
            <a:xfrm rot="16200000" flipH="1">
              <a:off x="1094838" y="1908221"/>
              <a:ext cx="792243" cy="710780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106"/>
                <a:gd name="connsiteY0" fmla="*/ 18551 h 18551"/>
                <a:gd name="connsiteX1" fmla="*/ 5513 w 12106"/>
                <a:gd name="connsiteY1" fmla="*/ 152 h 18551"/>
                <a:gd name="connsiteX2" fmla="*/ 12106 w 12106"/>
                <a:gd name="connsiteY2" fmla="*/ 0 h 18551"/>
                <a:gd name="connsiteX3" fmla="*/ 6515 w 12106"/>
                <a:gd name="connsiteY3" fmla="*/ 18551 h 18551"/>
                <a:gd name="connsiteX4" fmla="*/ 0 w 12106"/>
                <a:gd name="connsiteY4" fmla="*/ 18551 h 18551"/>
                <a:gd name="connsiteX0" fmla="*/ 0 w 12106"/>
                <a:gd name="connsiteY0" fmla="*/ 18596 h 18596"/>
                <a:gd name="connsiteX1" fmla="*/ 5628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628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A2626"/>
                </a:gs>
                <a:gs pos="100000">
                  <a:srgbClr val="E70707"/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324" y="2247972"/>
              <a:ext cx="3208560" cy="2376006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769"/>
            <a:stretch/>
          </p:blipFill>
          <p:spPr>
            <a:xfrm>
              <a:off x="16623" y="4083918"/>
              <a:ext cx="1077867" cy="1062188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8" y="4126385"/>
              <a:ext cx="739813" cy="209561"/>
            </a:xfrm>
            <a:prstGeom prst="rect">
              <a:avLst/>
            </a:prstGeom>
          </p:spPr>
        </p:pic>
        <p:sp>
          <p:nvSpPr>
            <p:cNvPr id="26" name="Блок-схема: данные 1"/>
            <p:cNvSpPr/>
            <p:nvPr/>
          </p:nvSpPr>
          <p:spPr>
            <a:xfrm rot="16200000" flipH="1">
              <a:off x="2152831" y="1279574"/>
              <a:ext cx="447201" cy="40121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8643 h 18643"/>
                <a:gd name="connsiteX1" fmla="*/ 5536 w 10000"/>
                <a:gd name="connsiteY1" fmla="*/ 0 h 18643"/>
                <a:gd name="connsiteX2" fmla="*/ 10000 w 10000"/>
                <a:gd name="connsiteY2" fmla="*/ 8643 h 18643"/>
                <a:gd name="connsiteX3" fmla="*/ 8000 w 10000"/>
                <a:gd name="connsiteY3" fmla="*/ 18643 h 18643"/>
                <a:gd name="connsiteX4" fmla="*/ 0 w 10000"/>
                <a:gd name="connsiteY4" fmla="*/ 18643 h 18643"/>
                <a:gd name="connsiteX0" fmla="*/ 0 w 12079"/>
                <a:gd name="connsiteY0" fmla="*/ 18643 h 18643"/>
                <a:gd name="connsiteX1" fmla="*/ 5536 w 12079"/>
                <a:gd name="connsiteY1" fmla="*/ 0 h 18643"/>
                <a:gd name="connsiteX2" fmla="*/ 12079 w 12079"/>
                <a:gd name="connsiteY2" fmla="*/ 0 h 18643"/>
                <a:gd name="connsiteX3" fmla="*/ 8000 w 12079"/>
                <a:gd name="connsiteY3" fmla="*/ 18643 h 18643"/>
                <a:gd name="connsiteX4" fmla="*/ 0 w 12079"/>
                <a:gd name="connsiteY4" fmla="*/ 18643 h 18643"/>
                <a:gd name="connsiteX0" fmla="*/ 0 w 11323"/>
                <a:gd name="connsiteY0" fmla="*/ 18643 h 18643"/>
                <a:gd name="connsiteX1" fmla="*/ 5536 w 11323"/>
                <a:gd name="connsiteY1" fmla="*/ 0 h 18643"/>
                <a:gd name="connsiteX2" fmla="*/ 11323 w 11323"/>
                <a:gd name="connsiteY2" fmla="*/ 92 h 18643"/>
                <a:gd name="connsiteX3" fmla="*/ 8000 w 11323"/>
                <a:gd name="connsiteY3" fmla="*/ 18643 h 18643"/>
                <a:gd name="connsiteX4" fmla="*/ 0 w 11323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8000 w 12025"/>
                <a:gd name="connsiteY3" fmla="*/ 18643 h 18643"/>
                <a:gd name="connsiteX4" fmla="*/ 0 w 12025"/>
                <a:gd name="connsiteY4" fmla="*/ 18643 h 18643"/>
                <a:gd name="connsiteX0" fmla="*/ 0 w 12025"/>
                <a:gd name="connsiteY0" fmla="*/ 18643 h 18643"/>
                <a:gd name="connsiteX1" fmla="*/ 5536 w 12025"/>
                <a:gd name="connsiteY1" fmla="*/ 0 h 18643"/>
                <a:gd name="connsiteX2" fmla="*/ 12025 w 12025"/>
                <a:gd name="connsiteY2" fmla="*/ 46 h 18643"/>
                <a:gd name="connsiteX3" fmla="*/ 5327 w 12025"/>
                <a:gd name="connsiteY3" fmla="*/ 16332 h 18643"/>
                <a:gd name="connsiteX4" fmla="*/ 0 w 12025"/>
                <a:gd name="connsiteY4" fmla="*/ 18643 h 18643"/>
                <a:gd name="connsiteX0" fmla="*/ 0 w 11161"/>
                <a:gd name="connsiteY0" fmla="*/ 17580 h 17580"/>
                <a:gd name="connsiteX1" fmla="*/ 4672 w 11161"/>
                <a:gd name="connsiteY1" fmla="*/ 0 h 17580"/>
                <a:gd name="connsiteX2" fmla="*/ 11161 w 11161"/>
                <a:gd name="connsiteY2" fmla="*/ 46 h 17580"/>
                <a:gd name="connsiteX3" fmla="*/ 4463 w 11161"/>
                <a:gd name="connsiteY3" fmla="*/ 16332 h 17580"/>
                <a:gd name="connsiteX4" fmla="*/ 0 w 11161"/>
                <a:gd name="connsiteY4" fmla="*/ 17580 h 17580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5381 w 12079"/>
                <a:gd name="connsiteY3" fmla="*/ 16332 h 18689"/>
                <a:gd name="connsiteX4" fmla="*/ 0 w 12079"/>
                <a:gd name="connsiteY4" fmla="*/ 18689 h 18689"/>
                <a:gd name="connsiteX0" fmla="*/ 0 w 12079"/>
                <a:gd name="connsiteY0" fmla="*/ 18689 h 18689"/>
                <a:gd name="connsiteX1" fmla="*/ 5590 w 12079"/>
                <a:gd name="connsiteY1" fmla="*/ 0 h 18689"/>
                <a:gd name="connsiteX2" fmla="*/ 12079 w 12079"/>
                <a:gd name="connsiteY2" fmla="*/ 46 h 18689"/>
                <a:gd name="connsiteX3" fmla="*/ 6515 w 12079"/>
                <a:gd name="connsiteY3" fmla="*/ 18689 h 18689"/>
                <a:gd name="connsiteX4" fmla="*/ 0 w 12079"/>
                <a:gd name="connsiteY4" fmla="*/ 18689 h 18689"/>
                <a:gd name="connsiteX0" fmla="*/ 0 w 12079"/>
                <a:gd name="connsiteY0" fmla="*/ 18643 h 18643"/>
                <a:gd name="connsiteX1" fmla="*/ 6076 w 12079"/>
                <a:gd name="connsiteY1" fmla="*/ 1156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2079"/>
                <a:gd name="connsiteY0" fmla="*/ 18643 h 18643"/>
                <a:gd name="connsiteX1" fmla="*/ 5590 w 12079"/>
                <a:gd name="connsiteY1" fmla="*/ 47 h 18643"/>
                <a:gd name="connsiteX2" fmla="*/ 12079 w 12079"/>
                <a:gd name="connsiteY2" fmla="*/ 0 h 18643"/>
                <a:gd name="connsiteX3" fmla="*/ 6515 w 12079"/>
                <a:gd name="connsiteY3" fmla="*/ 18643 h 18643"/>
                <a:gd name="connsiteX4" fmla="*/ 0 w 12079"/>
                <a:gd name="connsiteY4" fmla="*/ 18643 h 18643"/>
                <a:gd name="connsiteX0" fmla="*/ 0 w 11377"/>
                <a:gd name="connsiteY0" fmla="*/ 18596 h 18596"/>
                <a:gd name="connsiteX1" fmla="*/ 5590 w 11377"/>
                <a:gd name="connsiteY1" fmla="*/ 0 h 18596"/>
                <a:gd name="connsiteX2" fmla="*/ 11377 w 11377"/>
                <a:gd name="connsiteY2" fmla="*/ 461 h 18596"/>
                <a:gd name="connsiteX3" fmla="*/ 6515 w 11377"/>
                <a:gd name="connsiteY3" fmla="*/ 18596 h 18596"/>
                <a:gd name="connsiteX4" fmla="*/ 0 w 11377"/>
                <a:gd name="connsiteY4" fmla="*/ 18596 h 18596"/>
                <a:gd name="connsiteX0" fmla="*/ 0 w 12106"/>
                <a:gd name="connsiteY0" fmla="*/ 18596 h 18596"/>
                <a:gd name="connsiteX1" fmla="*/ 5590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  <a:gd name="connsiteX0" fmla="*/ 0 w 12106"/>
                <a:gd name="connsiteY0" fmla="*/ 18551 h 18551"/>
                <a:gd name="connsiteX1" fmla="*/ 5513 w 12106"/>
                <a:gd name="connsiteY1" fmla="*/ 152 h 18551"/>
                <a:gd name="connsiteX2" fmla="*/ 12106 w 12106"/>
                <a:gd name="connsiteY2" fmla="*/ 0 h 18551"/>
                <a:gd name="connsiteX3" fmla="*/ 6515 w 12106"/>
                <a:gd name="connsiteY3" fmla="*/ 18551 h 18551"/>
                <a:gd name="connsiteX4" fmla="*/ 0 w 12106"/>
                <a:gd name="connsiteY4" fmla="*/ 18551 h 18551"/>
                <a:gd name="connsiteX0" fmla="*/ 0 w 12106"/>
                <a:gd name="connsiteY0" fmla="*/ 18596 h 18596"/>
                <a:gd name="connsiteX1" fmla="*/ 5628 w 12106"/>
                <a:gd name="connsiteY1" fmla="*/ 0 h 18596"/>
                <a:gd name="connsiteX2" fmla="*/ 12106 w 12106"/>
                <a:gd name="connsiteY2" fmla="*/ 45 h 18596"/>
                <a:gd name="connsiteX3" fmla="*/ 6515 w 12106"/>
                <a:gd name="connsiteY3" fmla="*/ 18596 h 18596"/>
                <a:gd name="connsiteX4" fmla="*/ 0 w 12106"/>
                <a:gd name="connsiteY4" fmla="*/ 18596 h 1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6" h="18596">
                  <a:moveTo>
                    <a:pt x="0" y="18596"/>
                  </a:moveTo>
                  <a:lnTo>
                    <a:pt x="5628" y="0"/>
                  </a:lnTo>
                  <a:lnTo>
                    <a:pt x="12106" y="45"/>
                  </a:lnTo>
                  <a:lnTo>
                    <a:pt x="6515" y="18596"/>
                  </a:lnTo>
                  <a:lnTo>
                    <a:pt x="0" y="18596"/>
                  </a:lnTo>
                  <a:close/>
                </a:path>
              </a:pathLst>
            </a:custGeom>
            <a:gradFill>
              <a:gsLst>
                <a:gs pos="0">
                  <a:srgbClr val="FA2626"/>
                </a:gs>
                <a:gs pos="100000">
                  <a:srgbClr val="E70707"/>
                </a:gs>
              </a:gsLst>
              <a:lin ang="5400000" scaled="0"/>
            </a:gradFill>
            <a:ln w="6480">
              <a:noFill/>
              <a:round/>
              <a:headEnd/>
              <a:tailEnd/>
            </a:ln>
            <a:effectLst/>
          </p:spPr>
          <p:txBody>
            <a:bodyPr wrap="square" lIns="90000" tIns="45000" rIns="90000" bIns="45000" rtlCol="0" anchor="ctr">
              <a:spAutoFit/>
            </a:bodyPr>
            <a:lstStyle/>
            <a:p>
              <a:pPr algn="l" defTabSz="449263" rtl="0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</a:pPr>
              <a:endParaRPr lang="ru-RU" sz="1400" kern="1200" dirty="0" err="1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endParaRPr>
            </a:p>
          </p:txBody>
        </p:sp>
      </p:grp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4067944" y="1444943"/>
            <a:ext cx="3714750" cy="19796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rgbClr val="ED2228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1852" y="231490"/>
            <a:ext cx="707590" cy="49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44E4-5E8A-4F97-8707-05640C78D1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1439654" y="123478"/>
            <a:ext cx="7246916" cy="32528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88900" indent="0">
              <a:spcAft>
                <a:spcPts val="0"/>
              </a:spcAft>
              <a:buNone/>
              <a:defRPr sz="2100">
                <a:solidFill>
                  <a:srgbClr val="ED2228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НАЗВАНИЕ. ВСЕ БУКВЫ ЗАГЛАВНЫЕ. CALIBRI,21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1439652" y="520279"/>
            <a:ext cx="7247148" cy="395287"/>
          </a:xfrm>
          <a:prstGeom prst="rect">
            <a:avLst/>
          </a:prstGeom>
        </p:spPr>
        <p:txBody>
          <a:bodyPr/>
          <a:lstStyle>
            <a:lvl1pPr marL="88900" indent="0">
              <a:spcAft>
                <a:spcPts val="0"/>
              </a:spcAft>
              <a:buNone/>
              <a:defRPr sz="1400">
                <a:solidFill>
                  <a:srgbClr val="002060"/>
                </a:solidFill>
                <a:latin typeface="+mj-lt"/>
              </a:defRPr>
            </a:lvl1pPr>
            <a:lvl2pPr marL="23377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551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877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503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Подзаголовок. </a:t>
            </a:r>
            <a:r>
              <a:rPr lang="en-US" dirty="0"/>
              <a:t>Calibri</a:t>
            </a:r>
            <a:r>
              <a:rPr lang="ru-RU" dirty="0"/>
              <a:t>, 14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47564" y="1203598"/>
            <a:ext cx="8039236" cy="3240360"/>
          </a:xfrm>
          <a:prstGeom prst="rect">
            <a:avLst/>
          </a:prstGeom>
        </p:spPr>
        <p:txBody>
          <a:bodyPr/>
          <a:lstStyle>
            <a:lvl1pPr>
              <a:buClr>
                <a:srgbClr val="E30613"/>
              </a:buClr>
              <a:buSzPct val="120000"/>
              <a:buFont typeface="Arial" panose="020B0604020202020204" pitchFamily="34" charset="0"/>
              <a:buChar char="•"/>
              <a:defRPr sz="1200">
                <a:solidFill>
                  <a:schemeClr val="accent1">
                    <a:lumMod val="10000"/>
                  </a:schemeClr>
                </a:solidFill>
                <a:latin typeface="+mj-lt"/>
              </a:defRPr>
            </a:lvl1pPr>
            <a:lvl2pPr marL="467551" indent="-233776">
              <a:buClr>
                <a:srgbClr val="E30613"/>
              </a:buClr>
              <a:buSzPct val="120000"/>
              <a:buFont typeface="Calibri Light" panose="020F0302020204030204" pitchFamily="34" charset="0"/>
              <a:buChar char="⁻"/>
              <a:defRPr sz="1100">
                <a:solidFill>
                  <a:schemeClr val="accent1">
                    <a:lumMod val="10000"/>
                  </a:schemeClr>
                </a:solidFill>
                <a:latin typeface="+mj-lt"/>
              </a:defRPr>
            </a:lvl2pPr>
            <a:lvl3pPr marL="701327" indent="-233776">
              <a:buClr>
                <a:srgbClr val="E30613"/>
              </a:buClr>
              <a:buSzPct val="12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809" y="231490"/>
            <a:ext cx="707590" cy="49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003" userDrawn="1">
          <p15:clr>
            <a:srgbClr val="FBAE40"/>
          </p15:clr>
        </p15:guide>
        <p15:guide id="2" pos="5488" userDrawn="1">
          <p15:clr>
            <a:srgbClr val="FBAE40"/>
          </p15:clr>
        </p15:guide>
        <p15:guide id="3" orient="horz" pos="577" userDrawn="1">
          <p15:clr>
            <a:srgbClr val="FBAE40"/>
          </p15:clr>
        </p15:guide>
        <p15:guide id="4" orient="horz" pos="331" userDrawn="1">
          <p15:clr>
            <a:srgbClr val="FBAE40"/>
          </p15:clr>
        </p15:guide>
        <p15:guide id="5" orient="horz" pos="78" userDrawn="1">
          <p15:clr>
            <a:srgbClr val="FBAE40"/>
          </p15:clr>
        </p15:guide>
        <p15:guide id="6" pos="40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0"/>
          <a:stretch/>
        </p:blipFill>
        <p:spPr>
          <a:xfrm>
            <a:off x="5511331" y="467591"/>
            <a:ext cx="3632669" cy="467590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 flipV="1">
            <a:off x="7221131" y="6895"/>
            <a:ext cx="1897603" cy="98736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5246603" y="349033"/>
            <a:ext cx="2273372" cy="1182881"/>
          </a:xfrm>
          <a:prstGeom prst="line">
            <a:avLst/>
          </a:prstGeom>
          <a:ln w="12700">
            <a:solidFill>
              <a:srgbClr val="E70707">
                <a:alpha val="6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91580" y="2421205"/>
            <a:ext cx="5494841" cy="59254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7792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>
                <a:solidFill>
                  <a:srgbClr val="ED2228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44E4-5E8A-4F97-8707-05640C78D1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792163" y="3435846"/>
            <a:ext cx="187166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  <a:latin typeface="+mj-lt"/>
              </a:defRPr>
            </a:lvl1pPr>
            <a:lvl2pPr marL="233775" indent="0">
              <a:buNone/>
              <a:defRPr>
                <a:solidFill>
                  <a:srgbClr val="002060"/>
                </a:solidFill>
              </a:defRPr>
            </a:lvl2pPr>
            <a:lvl3pPr marL="467551" indent="0">
              <a:buNone/>
              <a:defRPr>
                <a:solidFill>
                  <a:srgbClr val="002060"/>
                </a:solidFill>
              </a:defRPr>
            </a:lvl3pPr>
            <a:lvl4pPr marL="1168877" indent="0">
              <a:buNone/>
              <a:defRPr>
                <a:solidFill>
                  <a:srgbClr val="002060"/>
                </a:solidFill>
              </a:defRPr>
            </a:lvl4pPr>
            <a:lvl5pPr marL="1558503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/>
              <a:t>(495) 784-70-00</a:t>
            </a:r>
          </a:p>
          <a:p>
            <a:pPr lvl="0"/>
            <a:r>
              <a:rPr lang="en-US" dirty="0"/>
              <a:t>bft@bftcom.com</a:t>
            </a:r>
          </a:p>
          <a:p>
            <a:pPr lvl="0"/>
            <a:r>
              <a:rPr lang="en-US" dirty="0"/>
              <a:t>www.bftcom.com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792163" y="3150096"/>
            <a:ext cx="1871662" cy="3217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  <a:latin typeface="+mj-lt"/>
              </a:defRPr>
            </a:lvl1pPr>
            <a:lvl2pPr marL="233775" indent="0">
              <a:buNone/>
              <a:defRPr>
                <a:solidFill>
                  <a:srgbClr val="002060"/>
                </a:solidFill>
              </a:defRPr>
            </a:lvl2pPr>
            <a:lvl3pPr marL="467551" indent="0">
              <a:buNone/>
              <a:defRPr>
                <a:solidFill>
                  <a:srgbClr val="002060"/>
                </a:solidFill>
              </a:defRPr>
            </a:lvl3pPr>
            <a:lvl4pPr marL="1168877" indent="0">
              <a:buNone/>
              <a:defRPr>
                <a:solidFill>
                  <a:srgbClr val="002060"/>
                </a:solidFill>
              </a:defRPr>
            </a:lvl4pPr>
            <a:lvl5pPr marL="1558503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/>
              <a:t>ООО «БФТ»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" y="13365"/>
            <a:ext cx="3107254" cy="212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5" r:id="rId3"/>
    <p:sldLayoutId id="2147483660" r:id="rId4"/>
    <p:sldLayoutId id="2147483689" r:id="rId5"/>
  </p:sldLayoutIdLst>
  <p:hf hdr="0" ftr="0" dt="0"/>
  <p:txStyles>
    <p:titleStyle>
      <a:lvl1pPr marL="0" marR="0" indent="0" algn="l" defTabSz="779252" rtl="0" eaLnBrk="1" fontAlgn="auto" latinLnBrk="0" hangingPunct="1">
        <a:lnSpc>
          <a:spcPct val="100000"/>
        </a:lnSpc>
        <a:spcBef>
          <a:spcPct val="0"/>
        </a:spcBef>
        <a:spcAft>
          <a:spcPts val="256"/>
        </a:spcAft>
        <a:buClrTx/>
        <a:buSzTx/>
        <a:buFontTx/>
        <a:buNone/>
        <a:tabLst/>
        <a:defRPr sz="2000" b="0" kern="1200" cap="all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0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130000"/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67551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70000"/>
        <a:buFont typeface="Wingdings" pitchFamily="2" charset="2"/>
        <a:buChar char="Ø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701327" indent="-233776" algn="l" defTabSz="779252" rtl="0" eaLnBrk="1" latinLnBrk="0" hangingPunct="1">
        <a:spcBef>
          <a:spcPts val="0"/>
        </a:spcBef>
        <a:spcAft>
          <a:spcPts val="511"/>
        </a:spcAft>
        <a:buClr>
          <a:schemeClr val="bg2"/>
        </a:buClr>
        <a:buSzPct val="70000"/>
        <a:buFont typeface="Wingdings" pitchFamily="2" charset="2"/>
        <a:buChar char="Ø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3344E4-5E8A-4F97-8707-05640C78D158}" type="slidenum">
              <a:rPr lang="ru-RU" smtClean="0"/>
              <a:t>0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/>
              <a:t>                        </a:t>
            </a:r>
          </a:p>
        </p:txBody>
      </p:sp>
      <p:sp>
        <p:nvSpPr>
          <p:cNvPr id="10" name="Текст 5"/>
          <p:cNvSpPr txBox="1">
            <a:spLocks/>
          </p:cNvSpPr>
          <p:nvPr/>
        </p:nvSpPr>
        <p:spPr>
          <a:xfrm>
            <a:off x="2010684" y="1107480"/>
            <a:ext cx="6675885" cy="504063"/>
          </a:xfrm>
          <a:prstGeom prst="rect">
            <a:avLst/>
          </a:prstGeom>
        </p:spPr>
        <p:txBody>
          <a:bodyPr lIns="77871" tIns="38935" rIns="77871" bIns="38935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ru-RU" sz="1400" dirty="0">
                <a:solidFill>
                  <a:srgbClr val="002060"/>
                </a:solidFill>
              </a:rPr>
              <a:t>Начальная (максимальная) цена контракта не превышает </a:t>
            </a:r>
            <a:r>
              <a:rPr lang="ru-RU" sz="1400" b="1" dirty="0">
                <a:solidFill>
                  <a:srgbClr val="FF0000"/>
                </a:solidFill>
              </a:rPr>
              <a:t>трех миллионов рублей</a:t>
            </a:r>
            <a:r>
              <a:rPr lang="ru-RU" sz="1400" dirty="0">
                <a:solidFill>
                  <a:srgbClr val="002060"/>
                </a:solidFill>
              </a:rPr>
              <a:t>. При этом годовой объем закупок, осуществляемых путем проведения запроса котировок в электронной форме, не должен превышать десять процентов совокупного годового объема закупок заказчика</a:t>
            </a:r>
            <a:endParaRPr lang="ru-RU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81200" y="2026423"/>
            <a:ext cx="67053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Исключено ограничение годового объема закупок </a:t>
            </a:r>
            <a:r>
              <a:rPr lang="ru-RU" sz="1400" b="1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в сто миллионов рублей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2354" y="1318874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28332" y="1532322"/>
            <a:ext cx="618812" cy="404703"/>
            <a:chOff x="5233292" y="2271860"/>
            <a:chExt cx="618812" cy="404703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3292" y="2271860"/>
              <a:ext cx="618812" cy="404703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747" y="2342781"/>
              <a:ext cx="376089" cy="25235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120" y="2375978"/>
              <a:ext cx="172352" cy="172352"/>
            </a:xfrm>
            <a:prstGeom prst="rect">
              <a:avLst/>
            </a:prstGeom>
          </p:spPr>
        </p:pic>
      </p:grp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616" y="1184928"/>
            <a:ext cx="174584" cy="174584"/>
          </a:xfrm>
          <a:prstGeom prst="rect">
            <a:avLst/>
          </a:prstGeom>
        </p:spPr>
      </p:pic>
      <p:sp>
        <p:nvSpPr>
          <p:cNvPr id="14" name="Блок-схема: узел суммирования 13"/>
          <p:cNvSpPr/>
          <p:nvPr/>
        </p:nvSpPr>
        <p:spPr>
          <a:xfrm>
            <a:off x="1833487" y="2128377"/>
            <a:ext cx="147713" cy="138881"/>
          </a:xfrm>
          <a:prstGeom prst="flowChartSummingJunction">
            <a:avLst/>
          </a:prstGeom>
          <a:solidFill>
            <a:srgbClr val="FFFFFF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2354" y="2465616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86" y="2613695"/>
            <a:ext cx="531503" cy="53150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976059" y="2555290"/>
            <a:ext cx="67053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Срок подачи заявок на участие должен составлять не менее </a:t>
            </a:r>
            <a:r>
              <a:rPr lang="ru-RU" sz="1400" b="1" dirty="0">
                <a:solidFill>
                  <a:srgbClr val="FF0000"/>
                </a:solidFill>
              </a:rPr>
              <a:t>четырех рабочих дней </a:t>
            </a:r>
            <a:r>
              <a:rPr lang="ru-RU" sz="1400" dirty="0"/>
              <a:t>со дня, следующего за днем размещения в единой информационной системе извещения о проведении запроса котировок в электронной форме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51" y="2650133"/>
            <a:ext cx="174584" cy="152400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837669" y="3612358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E62A516A-A139-E448-833E-51C75F5CD8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07" y="3733322"/>
            <a:ext cx="615769" cy="48830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2013724" y="3563479"/>
            <a:ext cx="670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Заказчик вправе отменить определение поставщика (подрядчика, исполнителя) не позднее </a:t>
            </a:r>
            <a:r>
              <a:rPr lang="ru-RU" sz="1400" b="1" dirty="0">
                <a:solidFill>
                  <a:srgbClr val="FF0000"/>
                </a:solidFill>
              </a:rPr>
              <a:t>чем за один час </a:t>
            </a:r>
            <a:r>
              <a:rPr lang="ru-RU" sz="1400" dirty="0"/>
              <a:t>до окончания срока подачи заявок на участие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020891" y="4145940"/>
            <a:ext cx="67053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Внесение изменений на основании решения заказчика </a:t>
            </a:r>
            <a:r>
              <a:rPr lang="ru-RU" sz="1400" b="1" dirty="0">
                <a:solidFill>
                  <a:srgbClr val="FF0000"/>
                </a:solidFill>
              </a:rPr>
              <a:t>не допускается 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577" y="3644406"/>
            <a:ext cx="174584" cy="1524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904" y="4230620"/>
            <a:ext cx="174584" cy="152400"/>
          </a:xfrm>
          <a:prstGeom prst="rect">
            <a:avLst/>
          </a:prstGeom>
        </p:spPr>
      </p:pic>
      <p:sp>
        <p:nvSpPr>
          <p:cNvPr id="25" name="Текст 2"/>
          <p:cNvSpPr>
            <a:spLocks noGrp="1"/>
          </p:cNvSpPr>
          <p:nvPr>
            <p:ph type="body" sz="quarter" idx="11"/>
          </p:nvPr>
        </p:nvSpPr>
        <p:spPr>
          <a:xfrm>
            <a:off x="1445748" y="123478"/>
            <a:ext cx="7246916" cy="325285"/>
          </a:xfrm>
        </p:spPr>
        <p:txBody>
          <a:bodyPr/>
          <a:lstStyle/>
          <a:p>
            <a:r>
              <a:rPr lang="ru-RU" dirty="0"/>
              <a:t>НОВЫЕ ПРАВИЛА ПРОВЕДЕНИЯ </a:t>
            </a:r>
          </a:p>
          <a:p>
            <a:r>
              <a:rPr lang="ru-RU" dirty="0"/>
              <a:t>ЗАПРОСА КОТИРОВОК В ЭЛЕКТРОННОЙ ФОРМЕ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74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3344E4-5E8A-4F97-8707-05640C78D158}" type="slidenum">
              <a:rPr lang="ru-RU" smtClean="0"/>
              <a:t>1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1"/>
          </p:nvPr>
        </p:nvSpPr>
        <p:spPr>
          <a:xfrm>
            <a:off x="1445748" y="123478"/>
            <a:ext cx="7246916" cy="325285"/>
          </a:xfrm>
        </p:spPr>
        <p:txBody>
          <a:bodyPr/>
          <a:lstStyle/>
          <a:p>
            <a:r>
              <a:rPr lang="ru-RU" dirty="0"/>
              <a:t>НОВЫЕ ПРАВИЛА ПРОВЕДЕНИЯ </a:t>
            </a:r>
          </a:p>
          <a:p>
            <a:r>
              <a:rPr lang="ru-RU" dirty="0"/>
              <a:t>ЗАПРОСА КОТИРОВОК В ЭЛЕКТРОННОЙ ФОРМЕ</a:t>
            </a:r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2751" y="1995686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3" y="2065531"/>
            <a:ext cx="534705" cy="69190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63688" y="1419622"/>
            <a:ext cx="69231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Заказчик обязан запросить не только декларацию, но и документы, подтверждающие соответствие требованиям, установленным пунктом 1 части 1 статьи 31 44-ФЗ </a:t>
            </a:r>
          </a:p>
          <a:p>
            <a:endParaRPr lang="ru-RU" sz="1600" dirty="0"/>
          </a:p>
          <a:p>
            <a:r>
              <a:rPr lang="ru-RU" sz="1600" dirty="0"/>
              <a:t>Требовать документы, предназначенные для передачи с продукцией, запрещено. </a:t>
            </a:r>
          </a:p>
          <a:p>
            <a:endParaRPr lang="ru-RU" sz="1600" dirty="0"/>
          </a:p>
          <a:p>
            <a:r>
              <a:rPr lang="ru-RU" sz="1600" dirty="0"/>
              <a:t>Обязательно предоставление участником решение об одобрении крупной сделки, если заключение контракта или обеспечение его исполнения является крупной сделкой 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1527634"/>
            <a:ext cx="174584" cy="17458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2425753"/>
            <a:ext cx="174584" cy="18226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3188272"/>
            <a:ext cx="174584" cy="18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3344E4-5E8A-4F97-8707-05640C78D158}" type="slidenum">
              <a:rPr lang="ru-RU" smtClean="0"/>
              <a:t>2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1"/>
          </p:nvPr>
        </p:nvSpPr>
        <p:spPr>
          <a:xfrm>
            <a:off x="1331640" y="87474"/>
            <a:ext cx="7246916" cy="325285"/>
          </a:xfrm>
        </p:spPr>
        <p:txBody>
          <a:bodyPr/>
          <a:lstStyle/>
          <a:p>
            <a:r>
              <a:rPr lang="ru-RU" dirty="0"/>
              <a:t>НОВЫЕ ПРАВИЛА ПРОВЕДЕНИЯ </a:t>
            </a:r>
          </a:p>
          <a:p>
            <a:r>
              <a:rPr lang="ru-RU" dirty="0"/>
              <a:t>ЗАПРОСА КОТИРОВОК В ЭЛЕКТРОННОЙ ФОРМЕ</a:t>
            </a: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2751" y="1995686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62A516A-A139-E448-833E-51C75F5CD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" y="2157938"/>
            <a:ext cx="639466" cy="5070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6" y="1224477"/>
            <a:ext cx="674286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Закупочная комиссия рассматривает заявки, ранжирует предложения участников и присваивает им порядковые номера. Эти сведения включаются в итоговый протокол.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1842668"/>
            <a:ext cx="67428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итоговый протокол включают сведения об увеличении стоимости контракта из-за предоставленных преференций учреждениям уголовно-исправительной системы, инвалидным организациям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657542"/>
            <a:ext cx="6742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итоговый протокол включают информацию о признании запроса котировок в электронной форме не состоявшимся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3272634"/>
            <a:ext cx="67428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Если на электронный запрос котировок подана (допущена) только одна заявка, заказчик вправе заключить контракт с единственным поставщиком. Продление срока подачи заявок исключено. </a:t>
            </a:r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1314500"/>
            <a:ext cx="174584" cy="17458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1908394"/>
            <a:ext cx="174584" cy="17458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2739994"/>
            <a:ext cx="174584" cy="17458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4" y="3327834"/>
            <a:ext cx="174584" cy="17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4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3344E4-5E8A-4F97-8707-05640C78D158}" type="slidenum">
              <a:rPr lang="ru-RU" smtClean="0"/>
              <a:t>3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1"/>
          </p:nvPr>
        </p:nvSpPr>
        <p:spPr>
          <a:xfrm>
            <a:off x="1295636" y="123478"/>
            <a:ext cx="7246916" cy="325285"/>
          </a:xfrm>
        </p:spPr>
        <p:txBody>
          <a:bodyPr/>
          <a:lstStyle/>
          <a:p>
            <a:r>
              <a:rPr lang="ru-RU" dirty="0"/>
              <a:t>НОВЫЕ ПРАВИЛА ПРОВЕДЕНИЯ </a:t>
            </a:r>
          </a:p>
          <a:p>
            <a:r>
              <a:rPr lang="ru-RU" dirty="0"/>
              <a:t>ЗАПРОСА КОТИРОВОК В ЭЛЕКТРОННОЙ ФОРМЕ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2751" y="1995686"/>
            <a:ext cx="830769" cy="83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76698" tIns="38349" rIns="76698" bIns="38349" rtlCol="0" anchor="ctr">
            <a:noAutofit/>
          </a:bodyPr>
          <a:lstStyle>
            <a:defPPr>
              <a:defRPr lang="en-US"/>
            </a:defPPr>
            <a:lvl1pPr marL="0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626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252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878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503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29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7755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81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007" algn="l" defTabSz="77925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82862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16908" algn="l"/>
              </a:tabLst>
            </a:pPr>
            <a:endParaRPr lang="ru-RU" sz="1200" kern="0" dirty="0" err="1">
              <a:solidFill>
                <a:srgbClr val="002060"/>
              </a:solidFill>
              <a:latin typeface="Arial" charset="0"/>
              <a:ea typeface="SimSun" charset="-12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3" y="2065531"/>
            <a:ext cx="534705" cy="6919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840936" y="1500519"/>
            <a:ext cx="674286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Заказчик размещает проекта контракта не позднее </a:t>
            </a:r>
            <a:r>
              <a:rPr lang="ru-RU" sz="1400" b="1" dirty="0">
                <a:solidFill>
                  <a:srgbClr val="FF0000"/>
                </a:solidFill>
              </a:rPr>
              <a:t>трех часов </a:t>
            </a:r>
            <a:r>
              <a:rPr lang="ru-RU" sz="1400" dirty="0"/>
              <a:t>с момента размещения в единой информационной системе протокола подведения итогов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2255160"/>
            <a:ext cx="6742860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Формирование и размещение протокола разногласий не допускается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35831" y="2862310"/>
            <a:ext cx="6742860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У заказчика и поставщика есть по </a:t>
            </a:r>
            <a:r>
              <a:rPr lang="ru-RU" sz="1400" b="1" dirty="0">
                <a:solidFill>
                  <a:srgbClr val="FF0000"/>
                </a:solidFill>
              </a:rPr>
              <a:t>одному рабочему</a:t>
            </a:r>
            <a:r>
              <a:rPr lang="ru-RU" sz="1400" dirty="0"/>
              <a:t> дню на подписание проекта контракта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6" y="1576852"/>
            <a:ext cx="174584" cy="17458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6" y="2324193"/>
            <a:ext cx="174584" cy="17458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B2344A41-E11F-492E-BBF4-B8DE103E8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6" y="2940122"/>
            <a:ext cx="174584" cy="17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61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">
      <a:dk1>
        <a:srgbClr val="002D59"/>
      </a:dk1>
      <a:lt1>
        <a:srgbClr val="FFFFFF"/>
      </a:lt1>
      <a:dk2>
        <a:srgbClr val="000000"/>
      </a:dk2>
      <a:lt2>
        <a:srgbClr val="FFFFFF"/>
      </a:lt2>
      <a:accent1>
        <a:srgbClr val="CECFDC"/>
      </a:accent1>
      <a:accent2>
        <a:srgbClr val="B3B5C9"/>
      </a:accent2>
      <a:accent3>
        <a:srgbClr val="ED2228"/>
      </a:accent3>
      <a:accent4>
        <a:srgbClr val="00A6C9"/>
      </a:accent4>
      <a:accent5>
        <a:srgbClr val="005598"/>
      </a:accent5>
      <a:accent6>
        <a:srgbClr val="002D59"/>
      </a:accent6>
      <a:hlink>
        <a:srgbClr val="FF0000"/>
      </a:hlink>
      <a:folHlink>
        <a:srgbClr val="002D59"/>
      </a:folHlink>
    </a:clrScheme>
    <a:fontScheme name="БФТ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CDDD0"/>
        </a:solidFill>
        <a:ln w="6480">
          <a:solidFill>
            <a:srgbClr val="E30613"/>
          </a:solidFill>
          <a:round/>
          <a:headEnd/>
          <a:tailEnd/>
        </a:ln>
        <a:effectLst/>
      </a:spPr>
      <a:bodyPr lIns="90000" tIns="45000" rIns="90000" bIns="45000" rtlCol="0" anchor="ctr">
        <a:spAutoFit/>
      </a:bodyPr>
      <a:lstStyle>
        <a:defPPr algn="l" defTabSz="449263" rtl="0" fontAlgn="base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tabLst>
            <a:tab pos="723900" algn="l"/>
          </a:tabLst>
          <a:defRPr sz="1400" kern="1200" dirty="0" err="1" smtClean="0">
            <a:solidFill>
              <a:schemeClr val="tx1"/>
            </a:solidFill>
            <a:latin typeface="Arial" charset="0"/>
            <a:ea typeface="SimSun" charset="-122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761f89-f274-4805-a2a9-a0dace306e3e">Q35MPENEDJK4-488-104</_dlc_DocId>
    <_dlc_DocIdUrl xmlns="18761f89-f274-4805-a2a9-a0dace306e3e">
      <Url>http://spserver/dm/InfoProduct/_layouts/DocIdRedir.aspx?ID=Q35MPENEDJK4-488-104</Url>
      <Description>Q35MPENEDJK4-488-104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CC94CC31644B42BA9E3B6FD339FB81" ma:contentTypeVersion="14" ma:contentTypeDescription="Создание документа." ma:contentTypeScope="" ma:versionID="38e38e8eab10d4b2fb9a69df744f3647">
  <xsd:schema xmlns:xsd="http://www.w3.org/2001/XMLSchema" xmlns:xs="http://www.w3.org/2001/XMLSchema" xmlns:p="http://schemas.microsoft.com/office/2006/metadata/properties" xmlns:ns2="18761f89-f274-4805-a2a9-a0dace306e3e" targetNamespace="http://schemas.microsoft.com/office/2006/metadata/properties" ma:root="true" ma:fieldsID="ee140f1573d756f2d7571c2ee28dcc49" ns2:_="">
    <xsd:import namespace="18761f89-f274-4805-a2a9-a0dace306e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61f89-f274-4805-a2a9-a0dace306e3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AC8F29-A179-4D6E-8CB2-7696C6C926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BA7844-EBAE-426D-80BB-C05142BA04C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2DC3014-7CF0-45D8-B1E1-1713A36A0CD9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18761f89-f274-4805-a2a9-a0dace306e3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64AB0D3-E44E-44F3-AEAF-7F49A10BD9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761f89-f274-4805-a2a9-a0dace306e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18549</TotalTime>
  <Words>316</Words>
  <Application>Microsoft Office PowerPoint</Application>
  <PresentationFormat>Экран (16:9)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Здесенко Евгения Юрьевна</cp:lastModifiedBy>
  <cp:revision>894</cp:revision>
  <cp:lastPrinted>2020-10-07T05:32:09Z</cp:lastPrinted>
  <dcterms:created xsi:type="dcterms:W3CDTF">2012-12-26T07:41:36Z</dcterms:created>
  <dcterms:modified xsi:type="dcterms:W3CDTF">2021-04-08T09:24:10Z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0x0101003DCC94CC31644B42BA9E3B6FD339FB81</vt:lpwstr>
  </property>
  <property fmtid="{D5CDD505-2E9C-101B-9397-08002B2CF9AE}" pid="3" name="_dlc_DocIdItemGuid">
    <vt:lpwstr>7ab02b75-38d5-49f8-a176-f24b22562ac4</vt:lpwstr>
  </property>
</Properties>
</file>